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15"/>
  </p:notesMasterIdLst>
  <p:handoutMasterIdLst>
    <p:handoutMasterId r:id="rId16"/>
  </p:handoutMasterIdLst>
  <p:sldIdLst>
    <p:sldId id="256" r:id="rId5"/>
    <p:sldId id="257" r:id="rId6"/>
    <p:sldId id="268" r:id="rId7"/>
    <p:sldId id="325" r:id="rId8"/>
    <p:sldId id="324" r:id="rId9"/>
    <p:sldId id="262" r:id="rId10"/>
    <p:sldId id="319" r:id="rId11"/>
    <p:sldId id="322" r:id="rId12"/>
    <p:sldId id="323" r:id="rId13"/>
    <p:sldId id="32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0" autoAdjust="0"/>
    <p:restoredTop sz="95660" autoAdjust="0"/>
  </p:normalViewPr>
  <p:slideViewPr>
    <p:cSldViewPr snapToGrid="0">
      <p:cViewPr>
        <p:scale>
          <a:sx n="75" d="100"/>
          <a:sy n="75" d="100"/>
        </p:scale>
        <p:origin x="1776" y="750"/>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9/24/2024</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9/24/2024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a:t>
            </a:fld>
            <a:endParaRPr lang="en-US" dirty="0"/>
          </a:p>
        </p:txBody>
      </p:sp>
    </p:spTree>
    <p:extLst>
      <p:ext uri="{BB962C8B-B14F-4D97-AF65-F5344CB8AC3E}">
        <p14:creationId xmlns:p14="http://schemas.microsoft.com/office/powerpoint/2010/main" val="4133141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10</a:t>
            </a:fld>
            <a:endParaRPr lang="en-US" dirty="0"/>
          </a:p>
        </p:txBody>
      </p:sp>
    </p:spTree>
    <p:extLst>
      <p:ext uri="{BB962C8B-B14F-4D97-AF65-F5344CB8AC3E}">
        <p14:creationId xmlns:p14="http://schemas.microsoft.com/office/powerpoint/2010/main" val="340706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a:t>
            </a:fld>
            <a:endParaRPr lang="en-US" dirty="0"/>
          </a:p>
        </p:txBody>
      </p:sp>
    </p:spTree>
    <p:extLst>
      <p:ext uri="{BB962C8B-B14F-4D97-AF65-F5344CB8AC3E}">
        <p14:creationId xmlns:p14="http://schemas.microsoft.com/office/powerpoint/2010/main" val="3364165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3</a:t>
            </a:fld>
            <a:endParaRPr lang="en-US" dirty="0"/>
          </a:p>
        </p:txBody>
      </p:sp>
    </p:spTree>
    <p:extLst>
      <p:ext uri="{BB962C8B-B14F-4D97-AF65-F5344CB8AC3E}">
        <p14:creationId xmlns:p14="http://schemas.microsoft.com/office/powerpoint/2010/main" val="2901472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4</a:t>
            </a:fld>
            <a:endParaRPr lang="en-US" dirty="0"/>
          </a:p>
        </p:txBody>
      </p:sp>
    </p:spTree>
    <p:extLst>
      <p:ext uri="{BB962C8B-B14F-4D97-AF65-F5344CB8AC3E}">
        <p14:creationId xmlns:p14="http://schemas.microsoft.com/office/powerpoint/2010/main" val="3569318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5</a:t>
            </a:fld>
            <a:endParaRPr lang="en-US" dirty="0"/>
          </a:p>
        </p:txBody>
      </p:sp>
    </p:spTree>
    <p:extLst>
      <p:ext uri="{BB962C8B-B14F-4D97-AF65-F5344CB8AC3E}">
        <p14:creationId xmlns:p14="http://schemas.microsoft.com/office/powerpoint/2010/main" val="781734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6</a:t>
            </a:fld>
            <a:endParaRPr lang="en-US" dirty="0"/>
          </a:p>
        </p:txBody>
      </p:sp>
    </p:spTree>
    <p:extLst>
      <p:ext uri="{BB962C8B-B14F-4D97-AF65-F5344CB8AC3E}">
        <p14:creationId xmlns:p14="http://schemas.microsoft.com/office/powerpoint/2010/main" val="1632927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7</a:t>
            </a:fld>
            <a:endParaRPr lang="en-US" dirty="0"/>
          </a:p>
        </p:txBody>
      </p:sp>
    </p:spTree>
    <p:extLst>
      <p:ext uri="{BB962C8B-B14F-4D97-AF65-F5344CB8AC3E}">
        <p14:creationId xmlns:p14="http://schemas.microsoft.com/office/powerpoint/2010/main" val="828775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8</a:t>
            </a:fld>
            <a:endParaRPr lang="en-US" dirty="0"/>
          </a:p>
        </p:txBody>
      </p:sp>
    </p:spTree>
    <p:extLst>
      <p:ext uri="{BB962C8B-B14F-4D97-AF65-F5344CB8AC3E}">
        <p14:creationId xmlns:p14="http://schemas.microsoft.com/office/powerpoint/2010/main" val="2954864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9</a:t>
            </a:fld>
            <a:endParaRPr lang="en-US" dirty="0"/>
          </a:p>
        </p:txBody>
      </p:sp>
    </p:spTree>
    <p:extLst>
      <p:ext uri="{BB962C8B-B14F-4D97-AF65-F5344CB8AC3E}">
        <p14:creationId xmlns:p14="http://schemas.microsoft.com/office/powerpoint/2010/main" val="209716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9E50B4-1616-9029-9FC0-901DDF9BF608}"/>
              </a:ext>
              <a:ext uri="{C183D7F6-B498-43B3-948B-1728B52AA6E4}">
                <adec:decorative xmlns:adec="http://schemas.microsoft.com/office/drawing/2017/decorative" val="1"/>
              </a:ext>
            </a:extLst>
          </p:cNvPr>
          <p:cNvSpPr/>
          <p:nvPr userDrawn="1"/>
        </p:nvSpPr>
        <p:spPr>
          <a:xfrm>
            <a:off x="4449680" y="0"/>
            <a:ext cx="774232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530307" y="430521"/>
            <a:ext cx="3389065" cy="1847528"/>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1954839" y="251182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74FFBCF-911F-5818-60FE-B018CA677353}"/>
              </a:ext>
            </a:extLst>
          </p:cNvPr>
          <p:cNvSpPr>
            <a:spLocks noGrp="1"/>
          </p:cNvSpPr>
          <p:nvPr>
            <p:ph sz="quarter" idx="15" hasCustomPrompt="1"/>
          </p:nvPr>
        </p:nvSpPr>
        <p:spPr>
          <a:xfrm>
            <a:off x="530307" y="2745610"/>
            <a:ext cx="3389065" cy="3499611"/>
          </a:xfrm>
        </p:spPr>
        <p:txBody>
          <a:bodyPr>
            <a:normAutofit/>
          </a:bodyPr>
          <a:lstStyle>
            <a:lvl1pPr marL="0" indent="0" algn="ctr">
              <a:buNone/>
              <a:defRPr lang="en-US" sz="2000" kern="1200" spc="50" dirty="0">
                <a:solidFill>
                  <a:schemeClr val="tx1">
                    <a:alpha val="60000"/>
                  </a:schemeClr>
                </a:solidFill>
                <a:latin typeface="+mn-lt"/>
                <a:ea typeface="+mn-ea"/>
                <a:cs typeface="+mn-cs"/>
              </a:defRPr>
            </a:lvl1pPr>
            <a:lvl2pPr marL="360000" indent="0">
              <a:buNone/>
              <a:defRPr/>
            </a:lvl2pPr>
            <a:lvl3pPr marL="720000" indent="0">
              <a:buNone/>
              <a:defRPr/>
            </a:lvl3pPr>
            <a:lvl4pPr marL="1080000" indent="0">
              <a:buNone/>
              <a:defRPr/>
            </a:lvl4pPr>
            <a:lvl5pPr marL="1440000" indent="0">
              <a:buNone/>
              <a:defRPr/>
            </a:lvl5pPr>
          </a:lstStyle>
          <a:p>
            <a:pPr marL="0" indent="0" algn="ctr">
              <a:buNone/>
            </a:pPr>
            <a:r>
              <a:rPr lang="en-US" dirty="0"/>
              <a:t>Click to add text</a:t>
            </a:r>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hasCustomPrompt="1"/>
          </p:nvPr>
        </p:nvSpPr>
        <p:spPr>
          <a:xfrm>
            <a:off x="4979988" y="430521"/>
            <a:ext cx="6681704" cy="6019264"/>
          </a:xfrm>
        </p:spPr>
        <p:txBody>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1052376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0"/>
            <a:ext cx="5170860" cy="4869882"/>
          </a:xfrm>
        </p:spPr>
        <p:txBody>
          <a:bodyPr anchor="ctr">
            <a:noAutofit/>
          </a:bodyPr>
          <a:lstStyle>
            <a:lvl1pPr algn="ctr">
              <a:defRPr sz="4800"/>
            </a:lvl1pPr>
          </a:lstStyle>
          <a:p>
            <a:r>
              <a:rPr lang="en-US" dirty="0"/>
              <a:t>Click to add title</a:t>
            </a:r>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7" name="Group 16">
            <a:extLst>
              <a:ext uri="{FF2B5EF4-FFF2-40B4-BE49-F238E27FC236}">
                <a16:creationId xmlns:a16="http://schemas.microsoft.com/office/drawing/2014/main" id="{FE79776F-EEB5-464D-19DD-92EC7B3B3296}"/>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19" name="Rectangle 18">
              <a:extLst>
                <a:ext uri="{FF2B5EF4-FFF2-40B4-BE49-F238E27FC236}">
                  <a16:creationId xmlns:a16="http://schemas.microsoft.com/office/drawing/2014/main" id="{309A16CC-7006-C92A-F15C-618A3235A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035D8D8D-001E-352F-FE03-CC3EE1D7CFC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2" name="Group 21">
                <a:extLst>
                  <a:ext uri="{FF2B5EF4-FFF2-40B4-BE49-F238E27FC236}">
                    <a16:creationId xmlns:a16="http://schemas.microsoft.com/office/drawing/2014/main" id="{51CE1C6F-D1A5-FD45-5120-8F87F05DCFD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FE946A41-95B9-A9F4-17ED-A011312446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9">
                  <a:extLst>
                    <a:ext uri="{FF2B5EF4-FFF2-40B4-BE49-F238E27FC236}">
                      <a16:creationId xmlns:a16="http://schemas.microsoft.com/office/drawing/2014/main" id="{FDFB515A-8805-F10C-2933-35BDDF1DD3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Line 70">
                  <a:extLst>
                    <a:ext uri="{FF2B5EF4-FFF2-40B4-BE49-F238E27FC236}">
                      <a16:creationId xmlns:a16="http://schemas.microsoft.com/office/drawing/2014/main" id="{F63B17C2-189B-28FA-8876-976CC481C7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a:extLst>
                  <a:ext uri="{FF2B5EF4-FFF2-40B4-BE49-F238E27FC236}">
                    <a16:creationId xmlns:a16="http://schemas.microsoft.com/office/drawing/2014/main" id="{613E90FB-54AC-A2FC-9D01-C95ACC91FC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58A6A556-AB2C-1636-63D4-9E2806E367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A43047F1-413F-99DB-01CC-293FC1813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47C2B72F-C97F-770D-5F99-50DD97EB27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2472699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1"/>
            <a:ext cx="5160757" cy="2972990"/>
          </a:xfrm>
        </p:spPr>
        <p:txBody>
          <a:bodyPr>
            <a:noAutofit/>
          </a:bodyPr>
          <a:lstStyle>
            <a:lvl1pPr algn="ctr">
              <a:defRPr sz="4800"/>
            </a:lvl1pPr>
          </a:lstStyle>
          <a:p>
            <a:r>
              <a:rPr lang="en-US" dirty="0"/>
              <a:t>Click to add title</a:t>
            </a:r>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hasCustomPrompt="1"/>
          </p:nvPr>
        </p:nvSpPr>
        <p:spPr>
          <a:xfrm>
            <a:off x="462643" y="4081727"/>
            <a:ext cx="5160757" cy="1780513"/>
          </a:xfrm>
        </p:spPr>
        <p:txBody>
          <a:bodyPr anchor="t" anchorCtr="0">
            <a:noAutofit/>
          </a:bodyPr>
          <a:lstStyle>
            <a:lvl1pPr marL="0" indent="0" algn="ctr">
              <a:buNone/>
              <a:defRPr lang="en-US" sz="1800" kern="1200" cap="all" spc="300" dirty="0">
                <a:solidFill>
                  <a:schemeClr val="tx1">
                    <a:alpha val="60000"/>
                  </a:schemeClr>
                </a:solidFill>
                <a:latin typeface="+mn-lt"/>
                <a:ea typeface="+mn-ea"/>
                <a:cs typeface="+mn-cs"/>
              </a:defRPr>
            </a:lvl1pPr>
          </a:lstStyle>
          <a:p>
            <a:r>
              <a:rPr lang="en-US" dirty="0">
                <a:cs typeface="Calibri"/>
              </a:rPr>
              <a:t>Click to add subtitle</a:t>
            </a:r>
            <a:endParaRPr lang="en-US" dirty="0"/>
          </a:p>
        </p:txBody>
      </p:sp>
      <p:grpSp>
        <p:nvGrpSpPr>
          <p:cNvPr id="4" name="Group 3">
            <a:extLst>
              <a:ext uri="{FF2B5EF4-FFF2-40B4-BE49-F238E27FC236}">
                <a16:creationId xmlns:a16="http://schemas.microsoft.com/office/drawing/2014/main" id="{741D5DFE-8F3F-B784-41B0-31F1C534B8C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C78FF8C9-13C5-56E2-15F0-726312FF5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14867E99-B662-B6E9-E6E5-C3407AF4191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9" name="Group 18">
                <a:extLst>
                  <a:ext uri="{FF2B5EF4-FFF2-40B4-BE49-F238E27FC236}">
                    <a16:creationId xmlns:a16="http://schemas.microsoft.com/office/drawing/2014/main" id="{17278895-DA26-C127-87C0-697FD9488C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7" name="Freeform 68">
                  <a:extLst>
                    <a:ext uri="{FF2B5EF4-FFF2-40B4-BE49-F238E27FC236}">
                      <a16:creationId xmlns:a16="http://schemas.microsoft.com/office/drawing/2014/main" id="{830A98F7-AE8F-57AF-4A98-D9FDD5E348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04E85AAB-DBFC-9EFB-0839-BD3BF907CB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FB82D752-7675-919F-1F4E-A662D638CA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315DAC7-8F1F-7516-6093-EF240456E2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2" name="Freeform 68">
                  <a:extLst>
                    <a:ext uri="{FF2B5EF4-FFF2-40B4-BE49-F238E27FC236}">
                      <a16:creationId xmlns:a16="http://schemas.microsoft.com/office/drawing/2014/main" id="{8784DA3A-66FB-8A56-0830-9C7BAE1BD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7465245-FA5B-23A6-733F-92E4C7D22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E5934380-F9D4-5C01-360B-793C27BC6B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30" name="Group 29">
            <a:extLst>
              <a:ext uri="{FF2B5EF4-FFF2-40B4-BE49-F238E27FC236}">
                <a16:creationId xmlns:a16="http://schemas.microsoft.com/office/drawing/2014/main" id="{DCD2A0D6-CCC5-0E52-3DEA-FC7EDC9C493E}"/>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31" name="Rectangle 30">
              <a:extLst>
                <a:ext uri="{FF2B5EF4-FFF2-40B4-BE49-F238E27FC236}">
                  <a16:creationId xmlns:a16="http://schemas.microsoft.com/office/drawing/2014/main" id="{5952F4BA-7236-1B1C-5216-B9BE515C7C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4555DC04-CCBE-6784-2184-F53E6BB5E1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33" name="Group 32">
                <a:extLst>
                  <a:ext uri="{FF2B5EF4-FFF2-40B4-BE49-F238E27FC236}">
                    <a16:creationId xmlns:a16="http://schemas.microsoft.com/office/drawing/2014/main" id="{0B9A340D-1663-7DA9-73AE-9B675EF502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38" name="Freeform 68">
                  <a:extLst>
                    <a:ext uri="{FF2B5EF4-FFF2-40B4-BE49-F238E27FC236}">
                      <a16:creationId xmlns:a16="http://schemas.microsoft.com/office/drawing/2014/main" id="{79252168-D1D9-C3CD-EFC8-41C970A05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9">
                  <a:extLst>
                    <a:ext uri="{FF2B5EF4-FFF2-40B4-BE49-F238E27FC236}">
                      <a16:creationId xmlns:a16="http://schemas.microsoft.com/office/drawing/2014/main" id="{BD3D9A06-E42E-5D13-8785-3C0D11DE1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Line 70">
                  <a:extLst>
                    <a:ext uri="{FF2B5EF4-FFF2-40B4-BE49-F238E27FC236}">
                      <a16:creationId xmlns:a16="http://schemas.microsoft.com/office/drawing/2014/main" id="{21834AF8-71F0-5841-4EC6-634FD9FE38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a:extLst>
                  <a:ext uri="{FF2B5EF4-FFF2-40B4-BE49-F238E27FC236}">
                    <a16:creationId xmlns:a16="http://schemas.microsoft.com/office/drawing/2014/main" id="{2D1C1DDF-35C6-613D-DA7C-81FC3E0E96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35" name="Freeform 68">
                  <a:extLst>
                    <a:ext uri="{FF2B5EF4-FFF2-40B4-BE49-F238E27FC236}">
                      <a16:creationId xmlns:a16="http://schemas.microsoft.com/office/drawing/2014/main" id="{F63E067E-30E2-CF93-0F3E-7766C716D4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9">
                  <a:extLst>
                    <a:ext uri="{FF2B5EF4-FFF2-40B4-BE49-F238E27FC236}">
                      <a16:creationId xmlns:a16="http://schemas.microsoft.com/office/drawing/2014/main" id="{E1121437-B5EB-87F8-77CC-3B28244521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Line 70">
                  <a:extLst>
                    <a:ext uri="{FF2B5EF4-FFF2-40B4-BE49-F238E27FC236}">
                      <a16:creationId xmlns:a16="http://schemas.microsoft.com/office/drawing/2014/main" id="{0FC3E6C1-F30C-BEBC-7EBD-1D93DCD05B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spTree>
    <p:extLst>
      <p:ext uri="{BB962C8B-B14F-4D97-AF65-F5344CB8AC3E}">
        <p14:creationId xmlns:p14="http://schemas.microsoft.com/office/powerpoint/2010/main" val="2824389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7630301" y="533292"/>
            <a:ext cx="4132469" cy="2213542"/>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98061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4" name="Content Placeholder 3">
            <a:extLst>
              <a:ext uri="{FF2B5EF4-FFF2-40B4-BE49-F238E27FC236}">
                <a16:creationId xmlns:a16="http://schemas.microsoft.com/office/drawing/2014/main" id="{8F8E5FA1-697B-6FB5-4F63-346DF5F17039}"/>
              </a:ext>
            </a:extLst>
          </p:cNvPr>
          <p:cNvSpPr>
            <a:spLocks noGrp="1"/>
          </p:cNvSpPr>
          <p:nvPr>
            <p:ph sz="quarter" idx="15" hasCustomPrompt="1"/>
          </p:nvPr>
        </p:nvSpPr>
        <p:spPr>
          <a:xfrm>
            <a:off x="7630067" y="3219450"/>
            <a:ext cx="4128934" cy="3092780"/>
          </a:xfrm>
        </p:spPr>
        <p:txBody>
          <a:bodyPr/>
          <a:lstStyle>
            <a:lvl1pPr marL="0" indent="0" algn="ctr">
              <a:buNone/>
              <a:defRPr lang="en-US" sz="2000" kern="1200" spc="50" dirty="0" smtClean="0">
                <a:solidFill>
                  <a:schemeClr val="tx1">
                    <a:alpha val="60000"/>
                  </a:schemeClr>
                </a:solidFill>
                <a:latin typeface="+mn-lt"/>
                <a:ea typeface="+mn-ea"/>
                <a:cs typeface="Calibri"/>
              </a:defRPr>
            </a:lvl1pPr>
            <a:lvl2pPr marL="360000" indent="0">
              <a:buNone/>
              <a:defRPr lang="en-US" sz="2000" kern="1200" spc="50" dirty="0" smtClean="0">
                <a:solidFill>
                  <a:schemeClr val="tx1">
                    <a:alpha val="60000"/>
                  </a:schemeClr>
                </a:solidFill>
                <a:latin typeface="+mn-lt"/>
                <a:ea typeface="+mn-ea"/>
                <a:cs typeface="Calibri"/>
              </a:defRPr>
            </a:lvl2pPr>
            <a:lvl3pPr marL="720000" indent="0">
              <a:buNone/>
              <a:defRPr lang="en-US" sz="2000" kern="1200" spc="50" dirty="0" smtClean="0">
                <a:solidFill>
                  <a:schemeClr val="tx1">
                    <a:alpha val="60000"/>
                  </a:schemeClr>
                </a:solidFill>
                <a:latin typeface="+mn-lt"/>
                <a:ea typeface="+mn-ea"/>
                <a:cs typeface="Calibri"/>
              </a:defRPr>
            </a:lvl3pPr>
            <a:lvl4pPr marL="1080000" indent="0">
              <a:buNone/>
              <a:defRPr lang="en-US" sz="2000" kern="1200" spc="50" dirty="0" smtClean="0">
                <a:solidFill>
                  <a:schemeClr val="tx1">
                    <a:alpha val="60000"/>
                  </a:schemeClr>
                </a:solidFill>
                <a:latin typeface="+mn-lt"/>
                <a:ea typeface="+mn-ea"/>
                <a:cs typeface="Calibri"/>
              </a:defRPr>
            </a:lvl4pPr>
            <a:lvl5pPr marL="1440000" indent="0">
              <a:buNone/>
              <a:defRPr lang="en-US" sz="2000" kern="1200" spc="50" dirty="0">
                <a:solidFill>
                  <a:schemeClr val="tx1">
                    <a:alpha val="60000"/>
                  </a:schemeClr>
                </a:solidFill>
                <a:latin typeface="+mn-lt"/>
                <a:ea typeface="+mn-ea"/>
                <a:cs typeface="Calibri"/>
              </a:defRPr>
            </a:lvl5pPr>
          </a:lstStyle>
          <a:p>
            <a:pPr lvl="0"/>
            <a:r>
              <a:rPr lang="en-US" dirty="0"/>
              <a:t>Click to add text</a:t>
            </a:r>
          </a:p>
        </p:txBody>
      </p:sp>
    </p:spTree>
    <p:extLst>
      <p:ext uri="{BB962C8B-B14F-4D97-AF65-F5344CB8AC3E}">
        <p14:creationId xmlns:p14="http://schemas.microsoft.com/office/powerpoint/2010/main" val="1189466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9/24/2024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he-IL"/>
              <a:t>לחץ כדי לערוך סגנון כותרת של תבנית בסיס</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7" r:id="rId15"/>
    <p:sldLayoutId id="2147483672" r:id="rId16"/>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github.com/GuyYar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984522" y="298564"/>
            <a:ext cx="10042599" cy="6260873"/>
          </a:xfrm>
        </p:spPr>
        <p:txBody>
          <a:bodyPr>
            <a:noAutofit/>
          </a:bodyPr>
          <a:lstStyle/>
          <a:p>
            <a:r>
              <a:rPr lang="en-US" dirty="0"/>
              <a:t>DS17- 2024 </a:t>
            </a:r>
            <a:br>
              <a:rPr lang="en-US" dirty="0"/>
            </a:br>
            <a:r>
              <a:rPr lang="en-US" dirty="0"/>
              <a:t>BIU - University</a:t>
            </a:r>
            <a:br>
              <a:rPr lang="en-US" dirty="0"/>
            </a:br>
            <a:r>
              <a:rPr lang="en-US" dirty="0"/>
              <a:t>Advanced ML Course</a:t>
            </a:r>
            <a:br>
              <a:rPr lang="en-US" dirty="0"/>
            </a:br>
            <a:r>
              <a:rPr lang="en-US" dirty="0"/>
              <a:t>Guy </a:t>
            </a:r>
            <a:r>
              <a:rPr lang="en-US" dirty="0" err="1"/>
              <a:t>Yarhi</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p:txBody>
          <a:bodyPr wrap="square" anchor="b">
            <a:normAutofit/>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sz="quarter" idx="15"/>
          </p:nvPr>
        </p:nvSpPr>
        <p:spPr/>
        <p:txBody>
          <a:bodyPr>
            <a:normAutofit/>
          </a:bodyPr>
          <a:lstStyle/>
          <a:p>
            <a:r>
              <a:rPr lang="en-US" dirty="0"/>
              <a:t>Guy </a:t>
            </a:r>
            <a:r>
              <a:rPr lang="en-US" dirty="0" err="1"/>
              <a:t>Yarhi</a:t>
            </a:r>
            <a:endParaRPr lang="en-US" dirty="0"/>
          </a:p>
        </p:txBody>
      </p:sp>
      <p:sp>
        <p:nvSpPr>
          <p:cNvPr id="7" name="תיבת טקסט 6">
            <a:extLst>
              <a:ext uri="{FF2B5EF4-FFF2-40B4-BE49-F238E27FC236}">
                <a16:creationId xmlns:a16="http://schemas.microsoft.com/office/drawing/2014/main" id="{C6CFAFE8-D54B-DD27-808E-7427E75C9967}"/>
              </a:ext>
            </a:extLst>
          </p:cNvPr>
          <p:cNvSpPr txBox="1"/>
          <p:nvPr/>
        </p:nvSpPr>
        <p:spPr>
          <a:xfrm>
            <a:off x="866868" y="1926788"/>
            <a:ext cx="7761083" cy="2862322"/>
          </a:xfrm>
          <a:prstGeom prst="rect">
            <a:avLst/>
          </a:prstGeom>
          <a:noFill/>
        </p:spPr>
        <p:txBody>
          <a:bodyPr wrap="square">
            <a:spAutoFit/>
          </a:bodyPr>
          <a:lstStyle/>
          <a:p>
            <a:r>
              <a:rPr lang="en-US" b="1" dirty="0"/>
              <a:t>Achievements:</a:t>
            </a:r>
          </a:p>
          <a:p>
            <a:endParaRPr lang="en-US" dirty="0"/>
          </a:p>
          <a:p>
            <a:pPr>
              <a:buFont typeface="Arial" panose="020B0604020202020204" pitchFamily="34" charset="0"/>
              <a:buChar char="•"/>
            </a:pPr>
            <a:r>
              <a:rPr lang="en-US" dirty="0"/>
              <a:t>All projects were completed as standalone work by</a:t>
            </a:r>
          </a:p>
          <a:p>
            <a:r>
              <a:rPr lang="en-US" dirty="0"/>
              <a:t> Guy </a:t>
            </a:r>
            <a:r>
              <a:rPr lang="en-US" dirty="0" err="1"/>
              <a:t>Yarhi</a:t>
            </a:r>
            <a:r>
              <a:rPr lang="en-US" dirty="0"/>
              <a:t>, under the supervision of Bar-Ilan University.</a:t>
            </a:r>
          </a:p>
          <a:p>
            <a:endParaRPr lang="en-US" dirty="0"/>
          </a:p>
          <a:p>
            <a:pPr>
              <a:buFont typeface="Arial" panose="020B0604020202020204" pitchFamily="34" charset="0"/>
              <a:buChar char="•"/>
            </a:pPr>
            <a:r>
              <a:rPr lang="en-US" dirty="0"/>
              <a:t>Each project received certification in Data Science and Machine Learning (Advanced) upon successful completion.</a:t>
            </a:r>
          </a:p>
          <a:p>
            <a:endParaRPr lang="en-US" dirty="0"/>
          </a:p>
          <a:p>
            <a:pPr>
              <a:buFont typeface="Arial" panose="020B0604020202020204" pitchFamily="34" charset="0"/>
              <a:buChar char="•"/>
            </a:pPr>
            <a:r>
              <a:rPr lang="en-US" dirty="0"/>
              <a:t>Demonstrated practical application of advanced ML techniques, including custom frameworks and real-world datasets.</a:t>
            </a:r>
          </a:p>
        </p:txBody>
      </p:sp>
    </p:spTree>
    <p:extLst>
      <p:ext uri="{BB962C8B-B14F-4D97-AF65-F5344CB8AC3E}">
        <p14:creationId xmlns:p14="http://schemas.microsoft.com/office/powerpoint/2010/main" val="2500712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530307" y="430521"/>
            <a:ext cx="3389065" cy="645804"/>
          </a:xfrm>
        </p:spPr>
        <p:txBody>
          <a:bodyPr wrap="square" anchor="b">
            <a:normAutofit/>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15"/>
          </p:nvPr>
        </p:nvSpPr>
        <p:spPr>
          <a:xfrm>
            <a:off x="530306" y="1545460"/>
            <a:ext cx="3389065" cy="3499611"/>
          </a:xfrm>
        </p:spPr>
        <p:txBody>
          <a:bodyPr>
            <a:normAutofit fontScale="55000" lnSpcReduction="20000"/>
          </a:bodyPr>
          <a:lstStyle/>
          <a:p>
            <a:endParaRPr lang="en-US" dirty="0"/>
          </a:p>
          <a:p>
            <a:pPr marL="457200" indent="-457200" algn="just">
              <a:buAutoNum type="arabicPeriod"/>
            </a:pPr>
            <a:r>
              <a:rPr lang="en-US" dirty="0"/>
              <a:t>Familiar Guy </a:t>
            </a:r>
            <a:r>
              <a:rPr lang="en-US" dirty="0" err="1"/>
              <a:t>Yarhi</a:t>
            </a:r>
            <a:r>
              <a:rPr lang="en-US" dirty="0"/>
              <a:t>.</a:t>
            </a:r>
          </a:p>
          <a:p>
            <a:pPr marL="457200" indent="-457200" algn="just">
              <a:buAutoNum type="arabicPeriod"/>
            </a:pPr>
            <a:r>
              <a:rPr lang="en-US" dirty="0"/>
              <a:t>The advanced Machine Learning (ML) course at Bar Ilan University aimed to provide students with an in-depth understanding of complex ML concepts and techniques. The course was meticulously designed under the supervision of the High Tech School and highly educated staff, ensuring a comprehensive learning experience.</a:t>
            </a:r>
          </a:p>
        </p:txBody>
      </p:sp>
      <p:pic>
        <p:nvPicPr>
          <p:cNvPr id="18" name="Picture Placeholder 17" descr="A ski lift with mountains in the background">
            <a:extLst>
              <a:ext uri="{FF2B5EF4-FFF2-40B4-BE49-F238E27FC236}">
                <a16:creationId xmlns:a16="http://schemas.microsoft.com/office/drawing/2014/main" id="{EA3B7AFC-AAF1-6309-E87A-F630716B8D8E}"/>
              </a:ext>
            </a:extLst>
          </p:cNvPr>
          <p:cNvPicPr>
            <a:picLocks noGrp="1" noChangeAspect="1"/>
          </p:cNvPicPr>
          <p:nvPr>
            <p:ph type="pic" sz="quarter" idx="14"/>
          </p:nvPr>
        </p:nvPicPr>
        <p:blipFill>
          <a:blip r:embed="rId3"/>
          <a:srcRect t="15" b="15"/>
          <a:stretch/>
        </p:blipFill>
        <p:spPr/>
      </p:pic>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מציין מיקום תוכן 8">
            <a:extLst>
              <a:ext uri="{FF2B5EF4-FFF2-40B4-BE49-F238E27FC236}">
                <a16:creationId xmlns:a16="http://schemas.microsoft.com/office/drawing/2014/main" id="{8914A2CC-6F3A-E6CA-AF73-5BF7CEA45FA9}"/>
              </a:ext>
            </a:extLst>
          </p:cNvPr>
          <p:cNvSpPr>
            <a:spLocks noGrp="1"/>
          </p:cNvSpPr>
          <p:nvPr>
            <p:ph sz="quarter" idx="15"/>
          </p:nvPr>
        </p:nvSpPr>
        <p:spPr>
          <a:xfrm>
            <a:off x="238125" y="190500"/>
            <a:ext cx="11520876" cy="6121730"/>
          </a:xfrm>
        </p:spPr>
        <p:txBody>
          <a:bodyPr>
            <a:normAutofit fontScale="62500" lnSpcReduction="20000"/>
          </a:bodyPr>
          <a:lstStyle/>
          <a:p>
            <a:r>
              <a:rPr lang="en-US" dirty="0"/>
              <a:t>About Guy </a:t>
            </a:r>
            <a:r>
              <a:rPr lang="en-US" dirty="0" err="1"/>
              <a:t>Yarhi</a:t>
            </a:r>
            <a:endParaRPr lang="en-US" dirty="0"/>
          </a:p>
          <a:p>
            <a:pPr algn="just"/>
            <a:r>
              <a:rPr lang="en-US" dirty="0"/>
              <a:t>Guy </a:t>
            </a:r>
            <a:r>
              <a:rPr lang="en-US" dirty="0" err="1"/>
              <a:t>Yarhi</a:t>
            </a:r>
            <a:r>
              <a:rPr lang="en-US" dirty="0"/>
              <a:t> is a seasoned professional with extensive experience in research and development (R&amp;D). His career began with the development of leading test engineering arrays and coding medical applications, adhering to stringent FDA and ISO regulations. Guy has successfully led project timelines and applied agile methodologies, effectively leading IT squads and meeting project milestones.</a:t>
            </a:r>
          </a:p>
          <a:p>
            <a:pPr algn="just"/>
            <a:endParaRPr lang="en-US" dirty="0"/>
          </a:p>
          <a:p>
            <a:pPr algn="just"/>
            <a:r>
              <a:rPr lang="en-US" dirty="0"/>
              <a:t>He holds:</a:t>
            </a:r>
          </a:p>
          <a:p>
            <a:pPr marL="285750" indent="-285750" algn="just">
              <a:buFont typeface="Wingdings" panose="05000000000000000000" pitchFamily="2" charset="2"/>
              <a:buChar char="ü"/>
            </a:pPr>
            <a:r>
              <a:rPr lang="en-US" dirty="0"/>
              <a:t> Bachelor of Science (BSc) in Electrical Engineering with a specialization in Embedded Computers</a:t>
            </a:r>
          </a:p>
          <a:p>
            <a:pPr marL="285750" indent="-285750" algn="just">
              <a:buFont typeface="Wingdings" panose="05000000000000000000" pitchFamily="2" charset="2"/>
              <a:buChar char="ü"/>
            </a:pPr>
            <a:r>
              <a:rPr lang="en-US" dirty="0"/>
              <a:t> Master of Science (MSc) in Technological Management. </a:t>
            </a:r>
          </a:p>
          <a:p>
            <a:pPr algn="just"/>
            <a:endParaRPr lang="en-US" dirty="0"/>
          </a:p>
          <a:p>
            <a:pPr marL="342900" indent="-342900" algn="just">
              <a:buFont typeface="Wingdings" panose="05000000000000000000" pitchFamily="2" charset="2"/>
              <a:buChar char="ü"/>
            </a:pPr>
            <a:r>
              <a:rPr lang="en-US" sz="2100" dirty="0"/>
              <a:t>Now added an important certification:</a:t>
            </a:r>
          </a:p>
          <a:p>
            <a:pPr marL="645750" lvl="1" indent="-285750">
              <a:buFont typeface="Wingdings" panose="05000000000000000000" pitchFamily="2" charset="2"/>
              <a:buChar char="ü"/>
            </a:pPr>
            <a:r>
              <a:rPr lang="en-US" b="1" dirty="0"/>
              <a:t>Data Science and Machine Learning Advanced </a:t>
            </a:r>
            <a:r>
              <a:rPr lang="en-US" dirty="0"/>
              <a:t>Certification from Bar Ilan University (DS 17- </a:t>
            </a:r>
            <a:r>
              <a:rPr lang="en-US" b="1" dirty="0"/>
              <a:t>2024</a:t>
            </a:r>
            <a:r>
              <a:rPr lang="en-US" dirty="0"/>
              <a:t>).</a:t>
            </a:r>
          </a:p>
          <a:p>
            <a:pPr algn="just"/>
            <a:endParaRPr lang="en-US" dirty="0"/>
          </a:p>
          <a:p>
            <a:pPr algn="just"/>
            <a:r>
              <a:rPr lang="en-US" dirty="0"/>
              <a:t>Additionally, Guy has earned several important certifications, including:</a:t>
            </a:r>
          </a:p>
          <a:p>
            <a:pPr lvl="1">
              <a:buFont typeface="Arial" panose="020B0604020202020204" pitchFamily="34" charset="0"/>
              <a:buChar char="•"/>
            </a:pPr>
            <a:r>
              <a:rPr lang="en-US" dirty="0"/>
              <a:t>Web Development from HIT.</a:t>
            </a:r>
          </a:p>
          <a:p>
            <a:pPr lvl="1">
              <a:buFont typeface="Arial" panose="020B0604020202020204" pitchFamily="34" charset="0"/>
              <a:buChar char="•"/>
            </a:pPr>
            <a:r>
              <a:rPr lang="en-US" dirty="0"/>
              <a:t> Testing Principles from ISTQB.</a:t>
            </a:r>
          </a:p>
          <a:p>
            <a:pPr lvl="1">
              <a:buFont typeface="Arial" panose="020B0604020202020204" pitchFamily="34" charset="0"/>
              <a:buChar char="•"/>
            </a:pPr>
            <a:endParaRPr lang="en-US" sz="2100" dirty="0"/>
          </a:p>
          <a:p>
            <a:r>
              <a:rPr lang="en-US" dirty="0"/>
              <a:t>His diverse skill set and certifications underscore his expertise in technical and leading aspects of technology and software development.</a:t>
            </a:r>
          </a:p>
          <a:p>
            <a:endParaRPr lang="en-US" dirty="0"/>
          </a:p>
        </p:txBody>
      </p:sp>
    </p:spTree>
    <p:extLst>
      <p:ext uri="{BB962C8B-B14F-4D97-AF65-F5344CB8AC3E}">
        <p14:creationId xmlns:p14="http://schemas.microsoft.com/office/powerpoint/2010/main" val="3012019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530306" y="430521"/>
            <a:ext cx="6632493" cy="645804"/>
          </a:xfrm>
        </p:spPr>
        <p:txBody>
          <a:bodyPr wrap="square" anchor="b">
            <a:normAutofit/>
          </a:bodyPr>
          <a:lstStyle/>
          <a:p>
            <a:r>
              <a:rPr lang="en-US" dirty="0"/>
              <a:t>Course Overview and achievement </a:t>
            </a:r>
          </a:p>
        </p:txBody>
      </p:sp>
      <p:pic>
        <p:nvPicPr>
          <p:cNvPr id="5" name="מציין מיקום תוכן 4">
            <a:extLst>
              <a:ext uri="{FF2B5EF4-FFF2-40B4-BE49-F238E27FC236}">
                <a16:creationId xmlns:a16="http://schemas.microsoft.com/office/drawing/2014/main" id="{C1510592-3734-FE9B-A0E8-17D1F53069A4}"/>
              </a:ext>
            </a:extLst>
          </p:cNvPr>
          <p:cNvPicPr>
            <a:picLocks noGrp="1" noChangeAspect="1"/>
          </p:cNvPicPr>
          <p:nvPr>
            <p:ph sz="quarter" idx="15"/>
          </p:nvPr>
        </p:nvPicPr>
        <p:blipFill>
          <a:blip r:embed="rId3"/>
          <a:stretch>
            <a:fillRect/>
          </a:stretch>
        </p:blipFill>
        <p:spPr>
          <a:xfrm>
            <a:off x="89038" y="1449371"/>
            <a:ext cx="8440419" cy="3959258"/>
          </a:xfrm>
        </p:spPr>
      </p:pic>
      <p:pic>
        <p:nvPicPr>
          <p:cNvPr id="18" name="Picture Placeholder 17" descr="A ski lift with mountains in the background">
            <a:extLst>
              <a:ext uri="{FF2B5EF4-FFF2-40B4-BE49-F238E27FC236}">
                <a16:creationId xmlns:a16="http://schemas.microsoft.com/office/drawing/2014/main" id="{EA3B7AFC-AAF1-6309-E87A-F630716B8D8E}"/>
              </a:ext>
            </a:extLst>
          </p:cNvPr>
          <p:cNvPicPr>
            <a:picLocks noGrp="1" noChangeAspect="1"/>
          </p:cNvPicPr>
          <p:nvPr>
            <p:ph type="pic" sz="quarter" idx="14"/>
          </p:nvPr>
        </p:nvPicPr>
        <p:blipFill>
          <a:blip r:embed="rId4"/>
          <a:srcRect t="15" b="15"/>
          <a:stretch/>
        </p:blipFill>
        <p:spPr>
          <a:xfrm>
            <a:off x="8529457" y="166571"/>
            <a:ext cx="2877710" cy="6019264"/>
          </a:xfrm>
        </p:spPr>
      </p:pic>
    </p:spTree>
    <p:extLst>
      <p:ext uri="{BB962C8B-B14F-4D97-AF65-F5344CB8AC3E}">
        <p14:creationId xmlns:p14="http://schemas.microsoft.com/office/powerpoint/2010/main" val="2557748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7306144" y="185773"/>
            <a:ext cx="4398837" cy="2303427"/>
          </a:xfrm>
        </p:spPr>
      </p:pic>
      <p:sp>
        <p:nvSpPr>
          <p:cNvPr id="5" name="תיבת טקסט 4">
            <a:extLst>
              <a:ext uri="{FF2B5EF4-FFF2-40B4-BE49-F238E27FC236}">
                <a16:creationId xmlns:a16="http://schemas.microsoft.com/office/drawing/2014/main" id="{B5CDBAA1-1FB8-04BC-4607-0FD473FA99FB}"/>
              </a:ext>
            </a:extLst>
          </p:cNvPr>
          <p:cNvSpPr txBox="1"/>
          <p:nvPr/>
        </p:nvSpPr>
        <p:spPr>
          <a:xfrm>
            <a:off x="5418681" y="4368801"/>
            <a:ext cx="7052845" cy="1477328"/>
          </a:xfrm>
          <a:prstGeom prst="rect">
            <a:avLst/>
          </a:prstGeom>
          <a:noFill/>
        </p:spPr>
        <p:txBody>
          <a:bodyPr wrap="square">
            <a:spAutoFit/>
          </a:bodyPr>
          <a:lstStyle/>
          <a:p>
            <a:r>
              <a:rPr lang="en-US" b="1" dirty="0"/>
              <a:t>		       </a:t>
            </a:r>
          </a:p>
          <a:p>
            <a:r>
              <a:rPr lang="en-US" b="1" dirty="0"/>
              <a:t>Additional Note:</a:t>
            </a:r>
          </a:p>
          <a:p>
            <a:r>
              <a:rPr lang="en-US" dirty="0"/>
              <a:t>The code and presentations for each project are available here:</a:t>
            </a:r>
          </a:p>
          <a:p>
            <a:endParaRPr lang="en-US" dirty="0"/>
          </a:p>
          <a:p>
            <a:r>
              <a:rPr lang="en-US" dirty="0"/>
              <a:t>		</a:t>
            </a:r>
            <a:r>
              <a:rPr lang="en-US" dirty="0">
                <a:hlinkClick r:id="rId4"/>
              </a:rPr>
              <a:t>https://github.com/GuyYar1</a:t>
            </a:r>
            <a:r>
              <a:rPr lang="en-US" dirty="0"/>
              <a:t>.</a:t>
            </a:r>
          </a:p>
        </p:txBody>
      </p:sp>
      <p:pic>
        <p:nvPicPr>
          <p:cNvPr id="7" name="תמונה 6">
            <a:extLst>
              <a:ext uri="{FF2B5EF4-FFF2-40B4-BE49-F238E27FC236}">
                <a16:creationId xmlns:a16="http://schemas.microsoft.com/office/drawing/2014/main" id="{C5DC131E-F09D-8E5E-1B48-8CA8D2736E7A}"/>
              </a:ext>
            </a:extLst>
          </p:cNvPr>
          <p:cNvPicPr>
            <a:picLocks noChangeAspect="1"/>
          </p:cNvPicPr>
          <p:nvPr/>
        </p:nvPicPr>
        <p:blipFill>
          <a:blip r:embed="rId5"/>
          <a:stretch>
            <a:fillRect/>
          </a:stretch>
        </p:blipFill>
        <p:spPr>
          <a:xfrm>
            <a:off x="0" y="5510451"/>
            <a:ext cx="5198464" cy="1375795"/>
          </a:xfrm>
          <a:prstGeom prst="rect">
            <a:avLst/>
          </a:prstGeom>
        </p:spPr>
      </p:pic>
      <p:pic>
        <p:nvPicPr>
          <p:cNvPr id="12" name="תמונה 11">
            <a:extLst>
              <a:ext uri="{FF2B5EF4-FFF2-40B4-BE49-F238E27FC236}">
                <a16:creationId xmlns:a16="http://schemas.microsoft.com/office/drawing/2014/main" id="{DEF96FD9-ECBF-A20E-975D-43D00128F520}"/>
              </a:ext>
            </a:extLst>
          </p:cNvPr>
          <p:cNvPicPr>
            <a:picLocks noChangeAspect="1"/>
          </p:cNvPicPr>
          <p:nvPr/>
        </p:nvPicPr>
        <p:blipFill>
          <a:blip r:embed="rId6"/>
          <a:stretch>
            <a:fillRect/>
          </a:stretch>
        </p:blipFill>
        <p:spPr>
          <a:xfrm>
            <a:off x="-1" y="-25576"/>
            <a:ext cx="5198465" cy="5536027"/>
          </a:xfrm>
          <a:prstGeom prst="rect">
            <a:avLst/>
          </a:prstGeom>
        </p:spPr>
      </p:pic>
    </p:spTree>
    <p:extLst>
      <p:ext uri="{BB962C8B-B14F-4D97-AF65-F5344CB8AC3E}">
        <p14:creationId xmlns:p14="http://schemas.microsoft.com/office/powerpoint/2010/main" val="3238413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p:txBody>
          <a:bodyPr anchor="ctr">
            <a:normAutofit/>
          </a:bodyPr>
          <a:lstStyle/>
          <a:p>
            <a:r>
              <a:rPr lang="en-US" dirty="0"/>
              <a:t>The power of communication</a:t>
            </a:r>
          </a:p>
        </p:txBody>
      </p:sp>
      <p:pic>
        <p:nvPicPr>
          <p:cNvPr id="9" name="Picture Placeholder 8" descr="Angle view of a man skiing on a mountain slope">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a:blip r:embed="rId3"/>
          <a:srcRect l="22206" r="22206"/>
          <a:stretch/>
        </p:blipFill>
        <p:spPr/>
      </p:pic>
      <p:pic>
        <p:nvPicPr>
          <p:cNvPr id="3" name="תמונה 2">
            <a:extLst>
              <a:ext uri="{FF2B5EF4-FFF2-40B4-BE49-F238E27FC236}">
                <a16:creationId xmlns:a16="http://schemas.microsoft.com/office/drawing/2014/main" id="{5AF548ED-E05F-3910-B218-4FC730A27318}"/>
              </a:ext>
            </a:extLst>
          </p:cNvPr>
          <p:cNvPicPr>
            <a:picLocks noChangeAspect="1"/>
          </p:cNvPicPr>
          <p:nvPr/>
        </p:nvPicPr>
        <p:blipFill>
          <a:blip r:embed="rId4"/>
          <a:stretch>
            <a:fillRect/>
          </a:stretch>
        </p:blipFill>
        <p:spPr>
          <a:xfrm>
            <a:off x="541337" y="2404889"/>
            <a:ext cx="5258534" cy="2486372"/>
          </a:xfrm>
          <a:prstGeom prst="rect">
            <a:avLst/>
          </a:prstGeom>
        </p:spPr>
      </p:pic>
    </p:spTree>
    <p:extLst>
      <p:ext uri="{BB962C8B-B14F-4D97-AF65-F5344CB8AC3E}">
        <p14:creationId xmlns:p14="http://schemas.microsoft.com/office/powerpoint/2010/main" val="811730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pic>
        <p:nvPicPr>
          <p:cNvPr id="10" name="תמונה 9">
            <a:extLst>
              <a:ext uri="{FF2B5EF4-FFF2-40B4-BE49-F238E27FC236}">
                <a16:creationId xmlns:a16="http://schemas.microsoft.com/office/drawing/2014/main" id="{A27C0E1C-AED6-4877-B0C7-0D3E205D695C}"/>
              </a:ext>
            </a:extLst>
          </p:cNvPr>
          <p:cNvPicPr>
            <a:picLocks noChangeAspect="1"/>
          </p:cNvPicPr>
          <p:nvPr/>
        </p:nvPicPr>
        <p:blipFill>
          <a:blip r:embed="rId4"/>
          <a:stretch>
            <a:fillRect/>
          </a:stretch>
        </p:blipFill>
        <p:spPr>
          <a:xfrm>
            <a:off x="541337" y="1680936"/>
            <a:ext cx="5229955" cy="3248478"/>
          </a:xfrm>
          <a:prstGeom prst="rect">
            <a:avLst/>
          </a:prstGeom>
        </p:spPr>
      </p:pic>
    </p:spTree>
    <p:extLst>
      <p:ext uri="{BB962C8B-B14F-4D97-AF65-F5344CB8AC3E}">
        <p14:creationId xmlns:p14="http://schemas.microsoft.com/office/powerpoint/2010/main" val="1634421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pic>
        <p:nvPicPr>
          <p:cNvPr id="10" name="תמונה 9">
            <a:extLst>
              <a:ext uri="{FF2B5EF4-FFF2-40B4-BE49-F238E27FC236}">
                <a16:creationId xmlns:a16="http://schemas.microsoft.com/office/drawing/2014/main" id="{6097ADE8-ECA1-8BD7-3E84-62F8DE963901}"/>
              </a:ext>
            </a:extLst>
          </p:cNvPr>
          <p:cNvPicPr>
            <a:picLocks noChangeAspect="1"/>
          </p:cNvPicPr>
          <p:nvPr/>
        </p:nvPicPr>
        <p:blipFill>
          <a:blip r:embed="rId4"/>
          <a:stretch>
            <a:fillRect/>
          </a:stretch>
        </p:blipFill>
        <p:spPr>
          <a:xfrm>
            <a:off x="461595" y="1599925"/>
            <a:ext cx="5268060" cy="3943900"/>
          </a:xfrm>
          <a:prstGeom prst="rect">
            <a:avLst/>
          </a:prstGeom>
        </p:spPr>
      </p:pic>
    </p:spTree>
    <p:extLst>
      <p:ext uri="{BB962C8B-B14F-4D97-AF65-F5344CB8AC3E}">
        <p14:creationId xmlns:p14="http://schemas.microsoft.com/office/powerpoint/2010/main" val="1308704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pic>
        <p:nvPicPr>
          <p:cNvPr id="3" name="תמונה 2">
            <a:extLst>
              <a:ext uri="{FF2B5EF4-FFF2-40B4-BE49-F238E27FC236}">
                <a16:creationId xmlns:a16="http://schemas.microsoft.com/office/drawing/2014/main" id="{9B2E3DD9-896B-F85F-68A9-0B8C43F481C9}"/>
              </a:ext>
            </a:extLst>
          </p:cNvPr>
          <p:cNvPicPr>
            <a:picLocks noChangeAspect="1"/>
          </p:cNvPicPr>
          <p:nvPr/>
        </p:nvPicPr>
        <p:blipFill>
          <a:blip r:embed="rId4"/>
          <a:stretch>
            <a:fillRect/>
          </a:stretch>
        </p:blipFill>
        <p:spPr>
          <a:xfrm>
            <a:off x="541337" y="2114396"/>
            <a:ext cx="5258534" cy="2210108"/>
          </a:xfrm>
          <a:prstGeom prst="rect">
            <a:avLst/>
          </a:prstGeom>
        </p:spPr>
      </p:pic>
    </p:spTree>
    <p:extLst>
      <p:ext uri="{BB962C8B-B14F-4D97-AF65-F5344CB8AC3E}">
        <p14:creationId xmlns:p14="http://schemas.microsoft.com/office/powerpoint/2010/main" val="1529317980"/>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FEDA63D-DE73-4ED5-BDF0-D3D9FD35E1ED}">
  <ds:schemaRefs>
    <ds:schemaRef ds:uri="http://schemas.microsoft.com/sharepoint/v3/contenttype/forms"/>
  </ds:schemaRefs>
</ds:datastoreItem>
</file>

<file path=customXml/itemProps3.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{21F4265A-7EEA-4802-AC0E-6BE7AE9FB1D9}tf11158769_win32</Template>
  <TotalTime>139</TotalTime>
  <Words>330</Words>
  <Application>Microsoft Office PowerPoint</Application>
  <PresentationFormat>מסך רחב</PresentationFormat>
  <Paragraphs>47</Paragraphs>
  <Slides>10</Slides>
  <Notes>10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10</vt:i4>
      </vt:variant>
    </vt:vector>
  </HeadingPairs>
  <TitlesOfParts>
    <vt:vector size="16" baseType="lpstr">
      <vt:lpstr>Arial</vt:lpstr>
      <vt:lpstr>Avenir Next LT Pro</vt:lpstr>
      <vt:lpstr>Calibri</vt:lpstr>
      <vt:lpstr>Goudy Old Style</vt:lpstr>
      <vt:lpstr>Wingdings</vt:lpstr>
      <vt:lpstr>FrostyVTI</vt:lpstr>
      <vt:lpstr>DS17- 2024  BIU - University Advanced ML Course Guy Yarhi</vt:lpstr>
      <vt:lpstr>Agenda</vt:lpstr>
      <vt:lpstr>מצגת של PowerPoint‏</vt:lpstr>
      <vt:lpstr>Course Overview and achievement </vt:lpstr>
      <vt:lpstr>מצגת של PowerPoint‏</vt:lpstr>
      <vt:lpstr>The power of communication</vt:lpstr>
      <vt:lpstr>מצגת של PowerPoint‏</vt:lpstr>
      <vt:lpstr>מצגת של PowerPoint‏</vt:lpstr>
      <vt:lpstr>מצגת של PowerPoint‏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איילה ירחי</dc:creator>
  <cp:lastModifiedBy>איילה ירחי</cp:lastModifiedBy>
  <cp:revision>7</cp:revision>
  <dcterms:created xsi:type="dcterms:W3CDTF">2024-09-08T00:44:47Z</dcterms:created>
  <dcterms:modified xsi:type="dcterms:W3CDTF">2024-09-24T15:05:40Z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